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57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7A88"/>
    <a:srgbClr val="E35826"/>
    <a:srgbClr val="E66A3E"/>
    <a:srgbClr val="3B8B97"/>
    <a:srgbClr val="000000"/>
    <a:srgbClr val="7DB0B4"/>
    <a:srgbClr val="FFFFFF"/>
    <a:srgbClr val="F5C0AD"/>
    <a:srgbClr val="E6E6E6"/>
    <a:srgbClr val="F2A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1" autoAdjust="0"/>
    <p:restoredTop sz="94660"/>
  </p:normalViewPr>
  <p:slideViewPr>
    <p:cSldViewPr snapToGrid="0">
      <p:cViewPr>
        <p:scale>
          <a:sx n="140" d="100"/>
          <a:sy n="140" d="100"/>
        </p:scale>
        <p:origin x="308" y="-3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CC2F7-2A44-47E9-A7EB-00616B8C841B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1A9A9-66EA-4BFA-8EF9-A917BD57B8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6467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09788" y="744538"/>
            <a:ext cx="2578100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1D1DD-0772-459D-A923-CCBDD892851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002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50CF-3CD5-45D5-8093-5B3E4ADFF5AC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02B5-79ED-42E0-9BEC-B5BD57494F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5268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50CF-3CD5-45D5-8093-5B3E4ADFF5AC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02B5-79ED-42E0-9BEC-B5BD57494F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783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50CF-3CD5-45D5-8093-5B3E4ADFF5AC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02B5-79ED-42E0-9BEC-B5BD57494F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00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50CF-3CD5-45D5-8093-5B3E4ADFF5AC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02B5-79ED-42E0-9BEC-B5BD57494F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06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50CF-3CD5-45D5-8093-5B3E4ADFF5AC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02B5-79ED-42E0-9BEC-B5BD57494F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077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50CF-3CD5-45D5-8093-5B3E4ADFF5AC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02B5-79ED-42E0-9BEC-B5BD57494F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99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50CF-3CD5-45D5-8093-5B3E4ADFF5AC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02B5-79ED-42E0-9BEC-B5BD57494F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7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50CF-3CD5-45D5-8093-5B3E4ADFF5AC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02B5-79ED-42E0-9BEC-B5BD57494F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526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50CF-3CD5-45D5-8093-5B3E4ADFF5AC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02B5-79ED-42E0-9BEC-B5BD57494F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078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50CF-3CD5-45D5-8093-5B3E4ADFF5AC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02B5-79ED-42E0-9BEC-B5BD57494F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215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50CF-3CD5-45D5-8093-5B3E4ADFF5AC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302B5-79ED-42E0-9BEC-B5BD57494F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09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F50CF-3CD5-45D5-8093-5B3E4ADFF5AC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302B5-79ED-42E0-9BEC-B5BD57494F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663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Image 4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1" r="85919"/>
          <a:stretch/>
        </p:blipFill>
        <p:spPr>
          <a:xfrm>
            <a:off x="0" y="0"/>
            <a:ext cx="737203" cy="990599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60363" y="151542"/>
            <a:ext cx="5673309" cy="711081"/>
          </a:xfrm>
          <a:prstGeom prst="rect">
            <a:avLst/>
          </a:prstGeom>
        </p:spPr>
        <p:txBody>
          <a:bodyPr wrap="square" lIns="94605" tIns="47302" rIns="94605" bIns="47302">
            <a:spAutoFit/>
          </a:bodyPr>
          <a:lstStyle/>
          <a:p>
            <a:r>
              <a:rPr lang="fr-FR" sz="2000" dirty="0">
                <a:solidFill>
                  <a:srgbClr val="006D7B"/>
                </a:solidFill>
                <a:latin typeface="Century Gothic" panose="020B0502020202020204" pitchFamily="34" charset="0"/>
              </a:rPr>
              <a:t>Comprendre et appréhender les missions de la fonction RH </a:t>
            </a:r>
          </a:p>
        </p:txBody>
      </p:sp>
      <p:sp>
        <p:nvSpPr>
          <p:cNvPr id="51" name="ZoneTexte 50"/>
          <p:cNvSpPr txBox="1"/>
          <p:nvPr/>
        </p:nvSpPr>
        <p:spPr>
          <a:xfrm rot="16200000">
            <a:off x="-3857247" y="4206792"/>
            <a:ext cx="8322363" cy="542125"/>
          </a:xfrm>
          <a:prstGeom prst="rect">
            <a:avLst/>
          </a:prstGeom>
          <a:noFill/>
        </p:spPr>
        <p:txBody>
          <a:bodyPr wrap="square" lIns="94605" tIns="47302" rIns="94605" bIns="47302" rtlCol="0">
            <a:spAutoFit/>
          </a:bodyPr>
          <a:lstStyle>
            <a:defPPr>
              <a:defRPr lang="fr-FR"/>
            </a:defPPr>
            <a:lvl1pPr>
              <a:defRPr b="1">
                <a:solidFill>
                  <a:srgbClr val="F25B23"/>
                </a:solidFill>
              </a:defRPr>
            </a:lvl1pPr>
          </a:lstStyle>
          <a:p>
            <a:r>
              <a:rPr lang="fr-FR" sz="2902" b="0" dirty="0">
                <a:solidFill>
                  <a:schemeClr val="bg1"/>
                </a:solidFill>
                <a:latin typeface="Century Gothic" panose="020B0502020202020204" pitchFamily="34" charset="0"/>
              </a:rPr>
              <a:t>DEVELOPPEMENT RESSOURCES HUMAINES</a:t>
            </a:r>
          </a:p>
        </p:txBody>
      </p:sp>
      <p:sp>
        <p:nvSpPr>
          <p:cNvPr id="60" name="Rectangle 59"/>
          <p:cNvSpPr/>
          <p:nvPr/>
        </p:nvSpPr>
        <p:spPr>
          <a:xfrm>
            <a:off x="896711" y="956138"/>
            <a:ext cx="3135520" cy="1267195"/>
          </a:xfrm>
          <a:prstGeom prst="rect">
            <a:avLst/>
          </a:prstGeom>
          <a:ln>
            <a:noFill/>
          </a:ln>
        </p:spPr>
        <p:txBody>
          <a:bodyPr wrap="square" lIns="94605" tIns="47302" rIns="94605" bIns="47302">
            <a:spAutoFit/>
          </a:bodyPr>
          <a:lstStyle/>
          <a:p>
            <a:pPr marL="83512" algn="just"/>
            <a:r>
              <a:rPr lang="fr-FR" sz="1088" b="1" dirty="0">
                <a:solidFill>
                  <a:srgbClr val="225B7B"/>
                </a:solidFill>
                <a:ea typeface="+mj-ea"/>
                <a:cs typeface="+mj-cs"/>
              </a:rPr>
              <a:t>    </a:t>
            </a:r>
            <a:r>
              <a:rPr lang="fr-FR" sz="1088" b="1" dirty="0">
                <a:solidFill>
                  <a:srgbClr val="71A8AC"/>
                </a:solidFill>
                <a:ea typeface="+mj-ea"/>
                <a:cs typeface="+mj-cs"/>
              </a:rPr>
              <a:t>OBJECTIFS</a:t>
            </a:r>
          </a:p>
          <a:p>
            <a:pPr marL="83512" algn="just"/>
            <a:endParaRPr lang="fr-FR" sz="726" b="1" dirty="0">
              <a:solidFill>
                <a:srgbClr val="225B7B"/>
              </a:solidFill>
              <a:ea typeface="+mj-ea"/>
              <a:cs typeface="+mj-cs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800" dirty="0">
                <a:solidFill>
                  <a:srgbClr val="434343"/>
                </a:solidFill>
              </a:rPr>
              <a:t>Maitriser les fondamentaux du droit du travail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800" dirty="0">
                <a:solidFill>
                  <a:srgbClr val="434343"/>
                </a:solidFill>
              </a:rPr>
              <a:t>Gérer les relations avec les représentants du personnel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800" dirty="0">
                <a:solidFill>
                  <a:srgbClr val="434343"/>
                </a:solidFill>
              </a:rPr>
              <a:t>Développer une politique de recrutement et de GEPP (GPEC)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800" dirty="0">
                <a:solidFill>
                  <a:srgbClr val="434343"/>
                </a:solidFill>
              </a:rPr>
              <a:t>Etablir le plan de développement des compétences en respectant le cadre légal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800" dirty="0">
                <a:solidFill>
                  <a:srgbClr val="434343"/>
                </a:solidFill>
              </a:rPr>
              <a:t>Connaitre et appliquer les règles de paie</a:t>
            </a:r>
          </a:p>
          <a:p>
            <a:pPr algn="just"/>
            <a:endParaRPr lang="fr-FR" sz="1000" dirty="0">
              <a:solidFill>
                <a:srgbClr val="434343"/>
              </a:solidFill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956709" y="3240971"/>
            <a:ext cx="2873243" cy="1834465"/>
          </a:xfrm>
          <a:prstGeom prst="rect">
            <a:avLst/>
          </a:prstGeom>
          <a:noFill/>
          <a:ln>
            <a:noFill/>
          </a:ln>
        </p:spPr>
        <p:txBody>
          <a:bodyPr wrap="square" lIns="94605" tIns="47302" rIns="94605" bIns="47302" rtlCol="0">
            <a:spAutoFit/>
          </a:bodyPr>
          <a:lstStyle/>
          <a:p>
            <a:pPr algn="just"/>
            <a:r>
              <a:rPr lang="fr-FR" sz="900" b="1" dirty="0">
                <a:solidFill>
                  <a:srgbClr val="006D7B"/>
                </a:solidFill>
              </a:rPr>
              <a:t>Module 1: (2 j)</a:t>
            </a:r>
          </a:p>
          <a:p>
            <a:r>
              <a:rPr lang="fr-FR" sz="800" b="1" dirty="0">
                <a:solidFill>
                  <a:srgbClr val="006D7B"/>
                </a:solidFill>
              </a:rPr>
              <a:t>Le rôle et les missions de la fonction RH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Relation stratégique au cœur de la performance de l’entreprise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Gestion du capital humain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Management social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Rôle de conseil auprès des opérationnels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Communication interne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Démarche RSE</a:t>
            </a:r>
          </a:p>
          <a:p>
            <a:r>
              <a:rPr lang="fr-FR" sz="800" b="1" dirty="0">
                <a:solidFill>
                  <a:srgbClr val="006D7B"/>
                </a:solidFill>
              </a:rPr>
              <a:t>Les outils au service de la fonction RH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Construction de ses tableaux de bord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Les indicateurs à suivre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La transmission d’information RH (notes de service,…)</a:t>
            </a:r>
          </a:p>
          <a:p>
            <a:r>
              <a:rPr lang="fr-FR" sz="800" b="1" dirty="0">
                <a:solidFill>
                  <a:srgbClr val="006D7B"/>
                </a:solidFill>
              </a:rPr>
              <a:t>Présentation du CQPM</a:t>
            </a:r>
          </a:p>
        </p:txBody>
      </p:sp>
      <p:cxnSp>
        <p:nvCxnSpPr>
          <p:cNvPr id="77" name="Connecteur droit 76"/>
          <p:cNvCxnSpPr/>
          <p:nvPr/>
        </p:nvCxnSpPr>
        <p:spPr>
          <a:xfrm flipV="1">
            <a:off x="1015048" y="1005437"/>
            <a:ext cx="0" cy="155998"/>
          </a:xfrm>
          <a:prstGeom prst="line">
            <a:avLst/>
          </a:prstGeom>
          <a:ln w="28575">
            <a:solidFill>
              <a:srgbClr val="E145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oupe 82"/>
          <p:cNvGrpSpPr/>
          <p:nvPr/>
        </p:nvGrpSpPr>
        <p:grpSpPr>
          <a:xfrm>
            <a:off x="4135133" y="1237201"/>
            <a:ext cx="2481804" cy="4630148"/>
            <a:chOff x="4644727" y="1170233"/>
            <a:chExt cx="2736304" cy="5228821"/>
          </a:xfrm>
        </p:grpSpPr>
        <p:grpSp>
          <p:nvGrpSpPr>
            <p:cNvPr id="84" name="Groupe 83"/>
            <p:cNvGrpSpPr/>
            <p:nvPr/>
          </p:nvGrpSpPr>
          <p:grpSpPr>
            <a:xfrm>
              <a:off x="4644727" y="1170233"/>
              <a:ext cx="2736304" cy="5228821"/>
              <a:chOff x="4428703" y="2089255"/>
              <a:chExt cx="2736304" cy="5228821"/>
            </a:xfrm>
            <a:solidFill>
              <a:srgbClr val="AFCFD1"/>
            </a:solidFill>
          </p:grpSpPr>
          <p:sp>
            <p:nvSpPr>
              <p:cNvPr id="91" name="Rectangle 90"/>
              <p:cNvSpPr/>
              <p:nvPr/>
            </p:nvSpPr>
            <p:spPr>
              <a:xfrm>
                <a:off x="4428703" y="2089255"/>
                <a:ext cx="2736304" cy="5228821"/>
              </a:xfrm>
              <a:prstGeom prst="rect">
                <a:avLst/>
              </a:prstGeom>
              <a:solidFill>
                <a:srgbClr val="71A8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633" dirty="0"/>
              </a:p>
            </p:txBody>
          </p:sp>
          <p:sp>
            <p:nvSpPr>
              <p:cNvPr id="92" name="ZoneTexte 91"/>
              <p:cNvSpPr txBox="1"/>
              <p:nvPr/>
            </p:nvSpPr>
            <p:spPr>
              <a:xfrm>
                <a:off x="4916395" y="2115733"/>
                <a:ext cx="2160240" cy="4901848"/>
              </a:xfrm>
              <a:prstGeom prst="rect">
                <a:avLst/>
              </a:prstGeom>
              <a:solidFill>
                <a:srgbClr val="71A8AC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fr-FR" sz="952" b="1" dirty="0">
                    <a:solidFill>
                      <a:schemeClr val="bg1"/>
                    </a:solidFill>
                  </a:rPr>
                  <a:t>Prérequis : </a:t>
                </a:r>
              </a:p>
              <a:p>
                <a:r>
                  <a:rPr lang="fr-FR" sz="952" dirty="0">
                    <a:solidFill>
                      <a:schemeClr val="bg1"/>
                    </a:solidFill>
                  </a:rPr>
                  <a:t>Assurer des fonctions de RH</a:t>
                </a:r>
              </a:p>
              <a:p>
                <a:endParaRPr lang="fr-FR" sz="952" dirty="0">
                  <a:solidFill>
                    <a:schemeClr val="bg1"/>
                  </a:solidFill>
                </a:endParaRPr>
              </a:p>
              <a:p>
                <a:endParaRPr lang="fr-FR" sz="952" dirty="0">
                  <a:solidFill>
                    <a:schemeClr val="bg1"/>
                  </a:solidFill>
                </a:endParaRPr>
              </a:p>
              <a:p>
                <a:r>
                  <a:rPr lang="fr-FR" sz="952" b="1" dirty="0">
                    <a:solidFill>
                      <a:schemeClr val="bg1"/>
                    </a:solidFill>
                  </a:rPr>
                  <a:t>Public : </a:t>
                </a:r>
                <a:r>
                  <a:rPr lang="fr-FR" sz="952" dirty="0">
                    <a:solidFill>
                      <a:schemeClr val="bg1"/>
                    </a:solidFill>
                  </a:rPr>
                  <a:t>Toute personne assurant une mission RH dans l’entreprise </a:t>
                </a:r>
              </a:p>
              <a:p>
                <a:endParaRPr lang="fr-FR" sz="952" b="1" dirty="0">
                  <a:solidFill>
                    <a:schemeClr val="bg1"/>
                  </a:solidFill>
                </a:endParaRPr>
              </a:p>
              <a:p>
                <a:r>
                  <a:rPr lang="fr-FR" sz="952" b="1" dirty="0">
                    <a:solidFill>
                      <a:schemeClr val="bg1"/>
                    </a:solidFill>
                  </a:rPr>
                  <a:t>Durée : </a:t>
                </a:r>
              </a:p>
              <a:p>
                <a:r>
                  <a:rPr lang="fr-FR" sz="952" b="1" dirty="0">
                    <a:solidFill>
                      <a:schemeClr val="bg1"/>
                    </a:solidFill>
                  </a:rPr>
                  <a:t>11 jours </a:t>
                </a:r>
              </a:p>
              <a:p>
                <a:endParaRPr lang="fr-FR" sz="952" dirty="0">
                  <a:solidFill>
                    <a:schemeClr val="bg1"/>
                  </a:solidFill>
                </a:endParaRPr>
              </a:p>
              <a:p>
                <a:r>
                  <a:rPr lang="fr-FR" sz="952" b="1" dirty="0">
                    <a:solidFill>
                      <a:schemeClr val="bg1"/>
                    </a:solidFill>
                  </a:rPr>
                  <a:t>Dates et horaires :</a:t>
                </a:r>
              </a:p>
              <a:p>
                <a:r>
                  <a:rPr lang="fr-FR" sz="952" dirty="0">
                    <a:solidFill>
                      <a:schemeClr val="bg1"/>
                    </a:solidFill>
                  </a:rPr>
                  <a:t>Planning prévisionnel établi en début de formation</a:t>
                </a:r>
              </a:p>
              <a:p>
                <a:endParaRPr lang="fr-FR" sz="952" dirty="0">
                  <a:solidFill>
                    <a:schemeClr val="bg1"/>
                  </a:solidFill>
                </a:endParaRPr>
              </a:p>
              <a:p>
                <a:endParaRPr lang="fr-FR" sz="952" dirty="0">
                  <a:solidFill>
                    <a:schemeClr val="bg1"/>
                  </a:solidFill>
                </a:endParaRPr>
              </a:p>
              <a:p>
                <a:r>
                  <a:rPr lang="fr-FR" sz="952" b="1" dirty="0">
                    <a:solidFill>
                      <a:schemeClr val="bg1"/>
                    </a:solidFill>
                  </a:rPr>
                  <a:t>Tarif :</a:t>
                </a:r>
              </a:p>
              <a:p>
                <a:r>
                  <a:rPr lang="fr-FR" sz="952" dirty="0">
                    <a:solidFill>
                      <a:schemeClr val="bg1"/>
                    </a:solidFill>
                  </a:rPr>
                  <a:t>650€/ jour</a:t>
                </a:r>
              </a:p>
              <a:p>
                <a:endParaRPr lang="fr-FR" sz="952" dirty="0">
                  <a:solidFill>
                    <a:schemeClr val="bg1"/>
                  </a:solidFill>
                </a:endParaRPr>
              </a:p>
              <a:p>
                <a:endParaRPr lang="fr-FR" sz="952" dirty="0">
                  <a:solidFill>
                    <a:schemeClr val="bg1"/>
                  </a:solidFill>
                </a:endParaRPr>
              </a:p>
              <a:p>
                <a:r>
                  <a:rPr lang="fr-FR" sz="952" b="1" dirty="0">
                    <a:solidFill>
                      <a:schemeClr val="bg1"/>
                    </a:solidFill>
                  </a:rPr>
                  <a:t>Modalités et délais d’accès :</a:t>
                </a:r>
              </a:p>
              <a:p>
                <a:r>
                  <a:rPr lang="fr-FR" sz="950" dirty="0">
                    <a:solidFill>
                      <a:schemeClr val="bg1"/>
                    </a:solidFill>
                  </a:rPr>
                  <a:t>Entrée en formation sur date programmée dès contractualisation </a:t>
                </a:r>
              </a:p>
              <a:p>
                <a:endParaRPr lang="fr-FR" sz="952" b="1" dirty="0">
                  <a:solidFill>
                    <a:schemeClr val="bg1"/>
                  </a:solidFill>
                </a:endParaRPr>
              </a:p>
              <a:p>
                <a:endParaRPr lang="fr-FR" sz="952" b="1" dirty="0">
                  <a:solidFill>
                    <a:schemeClr val="bg1"/>
                  </a:solidFill>
                </a:endParaRPr>
              </a:p>
              <a:p>
                <a:r>
                  <a:rPr lang="fr-FR" sz="952" b="1" dirty="0">
                    <a:solidFill>
                      <a:schemeClr val="bg1"/>
                    </a:solidFill>
                  </a:rPr>
                  <a:t>Lieux de formation: </a:t>
                </a:r>
              </a:p>
              <a:p>
                <a:r>
                  <a:rPr lang="fr-FR" sz="952" dirty="0">
                    <a:solidFill>
                      <a:schemeClr val="bg1"/>
                    </a:solidFill>
                  </a:rPr>
                  <a:t>Maison des entreprises</a:t>
                </a:r>
              </a:p>
              <a:p>
                <a:endParaRPr lang="fr-FR" sz="952" b="1" dirty="0">
                  <a:solidFill>
                    <a:schemeClr val="bg1"/>
                  </a:solidFill>
                </a:endParaRPr>
              </a:p>
              <a:p>
                <a:r>
                  <a:rPr lang="fr-FR" sz="952" b="1" dirty="0">
                    <a:solidFill>
                      <a:schemeClr val="bg1"/>
                    </a:solidFill>
                  </a:rPr>
                  <a:t>Formation assurée par formateurs Défi 2 Conseil </a:t>
                </a:r>
              </a:p>
            </p:txBody>
          </p:sp>
        </p:grpSp>
        <p:pic>
          <p:nvPicPr>
            <p:cNvPr id="85" name="Image 8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6632" y="1319648"/>
              <a:ext cx="288000" cy="288000"/>
            </a:xfrm>
            <a:prstGeom prst="rect">
              <a:avLst/>
            </a:prstGeom>
          </p:spPr>
        </p:pic>
        <p:pic>
          <p:nvPicPr>
            <p:cNvPr id="86" name="Image 8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0702" y="1908618"/>
              <a:ext cx="288000" cy="288000"/>
            </a:xfrm>
            <a:prstGeom prst="rect">
              <a:avLst/>
            </a:prstGeom>
          </p:spPr>
        </p:pic>
        <p:pic>
          <p:nvPicPr>
            <p:cNvPr id="87" name="Image 8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0702" y="2567255"/>
              <a:ext cx="288000" cy="288000"/>
            </a:xfrm>
            <a:prstGeom prst="rect">
              <a:avLst/>
            </a:prstGeom>
          </p:spPr>
        </p:pic>
        <p:pic>
          <p:nvPicPr>
            <p:cNvPr id="88" name="Image 8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2287" y="4027865"/>
              <a:ext cx="288001" cy="287999"/>
            </a:xfrm>
            <a:prstGeom prst="rect">
              <a:avLst/>
            </a:prstGeom>
          </p:spPr>
        </p:pic>
        <p:pic>
          <p:nvPicPr>
            <p:cNvPr id="89" name="Image 8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3205" y="3268266"/>
              <a:ext cx="288001" cy="287999"/>
            </a:xfrm>
            <a:prstGeom prst="rect">
              <a:avLst/>
            </a:prstGeom>
          </p:spPr>
        </p:pic>
      </p:grpSp>
      <p:pic>
        <p:nvPicPr>
          <p:cNvPr id="6" name="Imag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933" y="509860"/>
            <a:ext cx="589813" cy="589813"/>
          </a:xfrm>
          <a:prstGeom prst="rect">
            <a:avLst/>
          </a:prstGeom>
        </p:spPr>
      </p:pic>
      <p:grpSp>
        <p:nvGrpSpPr>
          <p:cNvPr id="7" name="Groupe 6">
            <a:extLst>
              <a:ext uri="{FF2B5EF4-FFF2-40B4-BE49-F238E27FC236}">
                <a16:creationId xmlns:a16="http://schemas.microsoft.com/office/drawing/2014/main" id="{10A4EBD2-DCC5-4326-B40F-4064AD17AE2A}"/>
              </a:ext>
            </a:extLst>
          </p:cNvPr>
          <p:cNvGrpSpPr/>
          <p:nvPr/>
        </p:nvGrpSpPr>
        <p:grpSpPr>
          <a:xfrm>
            <a:off x="1017024" y="2955051"/>
            <a:ext cx="1059038" cy="259751"/>
            <a:chOff x="1247387" y="7579024"/>
            <a:chExt cx="1167638" cy="286387"/>
          </a:xfrm>
        </p:grpSpPr>
        <p:cxnSp>
          <p:nvCxnSpPr>
            <p:cNvPr id="79" name="Connecteur droit 78"/>
            <p:cNvCxnSpPr/>
            <p:nvPr/>
          </p:nvCxnSpPr>
          <p:spPr>
            <a:xfrm flipV="1">
              <a:off x="1247387" y="7636039"/>
              <a:ext cx="0" cy="171995"/>
            </a:xfrm>
            <a:prstGeom prst="line">
              <a:avLst/>
            </a:prstGeom>
            <a:ln w="28575">
              <a:solidFill>
                <a:srgbClr val="E1450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55E56570-8BF9-4989-A8A8-1DBA06487EEF}"/>
                </a:ext>
              </a:extLst>
            </p:cNvPr>
            <p:cNvSpPr/>
            <p:nvPr/>
          </p:nvSpPr>
          <p:spPr>
            <a:xfrm>
              <a:off x="1283545" y="7579024"/>
              <a:ext cx="1131480" cy="2863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088" b="1" dirty="0">
                  <a:solidFill>
                    <a:srgbClr val="71A8AC"/>
                  </a:solidFill>
                </a:rPr>
                <a:t> PROGRAMME</a:t>
              </a:r>
              <a:endParaRPr lang="fr-FR" sz="1088" dirty="0">
                <a:solidFill>
                  <a:srgbClr val="71A8AC"/>
                </a:solidFill>
              </a:endParaRPr>
            </a:p>
          </p:txBody>
        </p:sp>
      </p:grpSp>
      <p:pic>
        <p:nvPicPr>
          <p:cNvPr id="27" name="Image 26">
            <a:extLst>
              <a:ext uri="{FF2B5EF4-FFF2-40B4-BE49-F238E27FC236}">
                <a16:creationId xmlns:a16="http://schemas.microsoft.com/office/drawing/2014/main" id="{520316D3-58BC-4631-A9FE-C93F21490CF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071" y="4940707"/>
            <a:ext cx="261214" cy="261214"/>
          </a:xfrm>
          <a:prstGeom prst="rect">
            <a:avLst/>
          </a:prstGeom>
        </p:spPr>
      </p:pic>
      <p:sp>
        <p:nvSpPr>
          <p:cNvPr id="28" name="ZoneTexte 27">
            <a:extLst>
              <a:ext uri="{FF2B5EF4-FFF2-40B4-BE49-F238E27FC236}">
                <a16:creationId xmlns:a16="http://schemas.microsoft.com/office/drawing/2014/main" id="{AC039B30-0E89-426A-B32C-CA09AB86754D}"/>
              </a:ext>
            </a:extLst>
          </p:cNvPr>
          <p:cNvSpPr txBox="1"/>
          <p:nvPr/>
        </p:nvSpPr>
        <p:spPr>
          <a:xfrm>
            <a:off x="4072513" y="843830"/>
            <a:ext cx="1550424" cy="3715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29361">
              <a:defRPr/>
            </a:pPr>
            <a:r>
              <a:rPr lang="fr-FR" sz="1814" dirty="0">
                <a:solidFill>
                  <a:srgbClr val="006D7B"/>
                </a:solidFill>
                <a:latin typeface="Century Gothic" panose="020B0502020202020204" pitchFamily="34" charset="0"/>
              </a:rPr>
              <a:t>FORMATION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586A1C77-9C47-4AF6-A50A-09F046FB285E}"/>
              </a:ext>
            </a:extLst>
          </p:cNvPr>
          <p:cNvSpPr txBox="1"/>
          <p:nvPr/>
        </p:nvSpPr>
        <p:spPr>
          <a:xfrm>
            <a:off x="4102349" y="6970694"/>
            <a:ext cx="2481804" cy="1619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907" b="1" dirty="0">
                <a:solidFill>
                  <a:srgbClr val="006D7B"/>
                </a:solidFill>
              </a:rPr>
              <a:t>Module 4 : Recruter , intégrer et fidéliser un nouveau salarié (2j)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  <a:latin typeface="+mj-lt"/>
              </a:rPr>
              <a:t>Définition du périmètre et des missions de l’emploi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  <a:latin typeface="+mj-lt"/>
              </a:rPr>
              <a:t>Choix des canaux de communication et rédaction de l’offre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  <a:latin typeface="+mj-lt"/>
              </a:rPr>
              <a:t>Outils de recrutement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  <a:latin typeface="+mj-lt"/>
              </a:rPr>
              <a:t>Sélection et entretien de recrutement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  <a:latin typeface="+mj-lt"/>
              </a:rPr>
              <a:t>Moyen humains et pédagogiques d’intégration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  <a:latin typeface="+mj-lt"/>
              </a:rPr>
              <a:t>Livret d’accueil et informations indispensables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  <a:latin typeface="+mj-lt"/>
              </a:rPr>
              <a:t>Formation du salarié à son nouveau poste 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  <a:latin typeface="+mj-lt"/>
              </a:rPr>
              <a:t>Parcours d’intégration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endParaRPr lang="fr-FR" sz="907" dirty="0">
              <a:solidFill>
                <a:srgbClr val="434343"/>
              </a:solidFill>
              <a:latin typeface="+mj-lt"/>
            </a:endParaRP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5F9FC25E-27F2-4AC9-A0E2-7D488B6FC93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733" y="9035629"/>
            <a:ext cx="1002896" cy="549664"/>
          </a:xfrm>
          <a:prstGeom prst="rect">
            <a:avLst/>
          </a:prstGeom>
        </p:spPr>
      </p:pic>
      <p:sp>
        <p:nvSpPr>
          <p:cNvPr id="37" name="Espace réservé du pied de page 4">
            <a:extLst>
              <a:ext uri="{FF2B5EF4-FFF2-40B4-BE49-F238E27FC236}">
                <a16:creationId xmlns:a16="http://schemas.microsoft.com/office/drawing/2014/main" id="{A6C0B0B7-3F60-4855-BD23-2B142B129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2592" y="9496271"/>
            <a:ext cx="5312398" cy="516373"/>
          </a:xfrm>
        </p:spPr>
        <p:txBody>
          <a:bodyPr/>
          <a:lstStyle/>
          <a:p>
            <a:pPr defTabSz="829361">
              <a:defRPr/>
            </a:pPr>
            <a:r>
              <a:rPr lang="fr-FR" i="1" dirty="0">
                <a:solidFill>
                  <a:prstClr val="black">
                    <a:tint val="75000"/>
                  </a:prstClr>
                </a:solidFill>
                <a:latin typeface="Calibri"/>
              </a:rPr>
              <a:t>Réf. : COM - FO – Comprendre et appréhender les missions de la fonction RH </a:t>
            </a:r>
          </a:p>
          <a:p>
            <a:pPr defTabSz="829361">
              <a:defRPr/>
            </a:pPr>
            <a:r>
              <a:rPr lang="fr-FR" i="1" dirty="0">
                <a:solidFill>
                  <a:prstClr val="black">
                    <a:tint val="75000"/>
                  </a:prstClr>
                </a:solidFill>
                <a:latin typeface="Calibri"/>
              </a:rPr>
              <a:t>V1 02/10/2023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1C38316-D40B-43CA-B2AE-D169D5B1A52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661" y="4283233"/>
            <a:ext cx="270390" cy="270925"/>
          </a:xfrm>
          <a:prstGeom prst="rect">
            <a:avLst/>
          </a:prstGeom>
        </p:spPr>
      </p:pic>
      <p:sp>
        <p:nvSpPr>
          <p:cNvPr id="39" name="ZoneTexte 38">
            <a:extLst>
              <a:ext uri="{FF2B5EF4-FFF2-40B4-BE49-F238E27FC236}">
                <a16:creationId xmlns:a16="http://schemas.microsoft.com/office/drawing/2014/main" id="{044D5089-7524-8917-6D3D-39C62B3D8857}"/>
              </a:ext>
            </a:extLst>
          </p:cNvPr>
          <p:cNvSpPr txBox="1"/>
          <p:nvPr/>
        </p:nvSpPr>
        <p:spPr>
          <a:xfrm>
            <a:off x="946043" y="2172449"/>
            <a:ext cx="287324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900" i="1" dirty="0">
                <a:solidFill>
                  <a:srgbClr val="006D7B"/>
                </a:solidFill>
              </a:rPr>
              <a:t>Le programme de formation pourra être adapté aux  besoins des stagiaires au fur et à mesure. Les outils seront coconstruits et personnalisés pour une application directe entreprise.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D0AEDBB-8ADB-22CA-4A70-A70A3D833CB7}"/>
              </a:ext>
            </a:extLst>
          </p:cNvPr>
          <p:cNvSpPr txBox="1"/>
          <p:nvPr/>
        </p:nvSpPr>
        <p:spPr>
          <a:xfrm>
            <a:off x="909529" y="5012658"/>
            <a:ext cx="2873243" cy="2942461"/>
          </a:xfrm>
          <a:prstGeom prst="rect">
            <a:avLst/>
          </a:prstGeom>
          <a:noFill/>
          <a:ln>
            <a:noFill/>
          </a:ln>
        </p:spPr>
        <p:txBody>
          <a:bodyPr wrap="square" lIns="94605" tIns="47302" rIns="94605" bIns="47302" rtlCol="0">
            <a:spAutoFit/>
          </a:bodyPr>
          <a:lstStyle/>
          <a:p>
            <a:pPr algn="just"/>
            <a:r>
              <a:rPr lang="fr-FR" sz="900" b="1" dirty="0">
                <a:solidFill>
                  <a:srgbClr val="006D7B"/>
                </a:solidFill>
              </a:rPr>
              <a:t>Module 2</a:t>
            </a:r>
            <a:r>
              <a:rPr lang="fr-FR" sz="900" b="1" dirty="0">
                <a:solidFill>
                  <a:srgbClr val="1E7A88"/>
                </a:solidFill>
              </a:rPr>
              <a:t>: </a:t>
            </a:r>
            <a:r>
              <a:rPr lang="fr-FR" sz="800" b="1" dirty="0">
                <a:solidFill>
                  <a:srgbClr val="006D7B"/>
                </a:solidFill>
              </a:rPr>
              <a:t>L’essentiel du droit du travail : Acquérir les bons réflexes pour éviter les litiges (1j)</a:t>
            </a:r>
          </a:p>
          <a:p>
            <a:pPr algn="just"/>
            <a:r>
              <a:rPr lang="fr-FR" sz="800" dirty="0">
                <a:solidFill>
                  <a:srgbClr val="1E7A88"/>
                </a:solidFill>
              </a:rPr>
              <a:t>1- Les sources du droit du travail</a:t>
            </a:r>
          </a:p>
          <a:p>
            <a:pPr algn="just"/>
            <a:r>
              <a:rPr lang="fr-FR" sz="800" dirty="0">
                <a:solidFill>
                  <a:srgbClr val="1E7A88"/>
                </a:solidFill>
              </a:rPr>
              <a:t>2- Le contrat de travail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Le CDI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Les contrats à durée déterminée et le travail temporaire, les contrats en alternance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Les clauses du contrat de travail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La modification du contrat de travail</a:t>
            </a:r>
          </a:p>
          <a:p>
            <a:pPr algn="just"/>
            <a:r>
              <a:rPr lang="fr-FR" sz="800" dirty="0">
                <a:solidFill>
                  <a:srgbClr val="1E7A88"/>
                </a:solidFill>
              </a:rPr>
              <a:t>3- La durée du travail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Les durées maximales, les répartitions du temps de travail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Les conventions de forfait</a:t>
            </a:r>
          </a:p>
          <a:p>
            <a:pPr algn="just"/>
            <a:r>
              <a:rPr lang="fr-FR" sz="800" dirty="0">
                <a:solidFill>
                  <a:srgbClr val="1E7A88"/>
                </a:solidFill>
              </a:rPr>
              <a:t>4- Les suspensions du contrat de travail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Les suspensions liées à l’état de santé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Les congés payés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Les suspensions liées à la situation familiale</a:t>
            </a:r>
          </a:p>
          <a:p>
            <a:pPr algn="just"/>
            <a:r>
              <a:rPr lang="fr-FR" sz="800" dirty="0">
                <a:solidFill>
                  <a:srgbClr val="1E7A88"/>
                </a:solidFill>
              </a:rPr>
              <a:t>5- Le pouvoir disciplinaire et les différents modes de rupture du contrat de travail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Le pouvoir disciplinaire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Les différents types de licenciements, la démission et les suites de la rupture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Le départ et la mise à la retraite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La rupture conventionnelle homologuée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FFA0058-8A92-C739-8E27-D951E35F5DC9}"/>
              </a:ext>
            </a:extLst>
          </p:cNvPr>
          <p:cNvSpPr txBox="1"/>
          <p:nvPr/>
        </p:nvSpPr>
        <p:spPr>
          <a:xfrm>
            <a:off x="918727" y="8011950"/>
            <a:ext cx="2911225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900" b="1" dirty="0">
                <a:solidFill>
                  <a:srgbClr val="006D7B"/>
                </a:solidFill>
              </a:rPr>
              <a:t>Module 3 : (1j)</a:t>
            </a:r>
          </a:p>
          <a:p>
            <a:pPr algn="just"/>
            <a:r>
              <a:rPr lang="fr-FR" sz="900" b="1" dirty="0">
                <a:solidFill>
                  <a:srgbClr val="006D7B"/>
                </a:solidFill>
              </a:rPr>
              <a:t>Le rôle des Instances représentatives du personnel dans l’entreprise </a:t>
            </a:r>
            <a:endParaRPr lang="fr-FR" sz="900" b="1" dirty="0">
              <a:solidFill>
                <a:srgbClr val="1E7A88"/>
              </a:solidFill>
            </a:endParaRP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Attributions du CSE selon l’effectif de l’entreprise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Information/consultation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Fonctionnement et moyens du CSE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Cadre juridique protecteur des IRP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197167D-1E08-3FEC-1A12-8C64CF9591FB}"/>
              </a:ext>
            </a:extLst>
          </p:cNvPr>
          <p:cNvSpPr txBox="1"/>
          <p:nvPr/>
        </p:nvSpPr>
        <p:spPr>
          <a:xfrm>
            <a:off x="4130521" y="6303867"/>
            <a:ext cx="248180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900" b="1" dirty="0">
                <a:solidFill>
                  <a:srgbClr val="006D7B"/>
                </a:solidFill>
              </a:rPr>
              <a:t>Les affichages réglementaires </a:t>
            </a:r>
            <a:endParaRPr lang="fr-FR" sz="900" b="1" dirty="0">
              <a:solidFill>
                <a:srgbClr val="1E7A88"/>
              </a:solidFill>
            </a:endParaRP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Les affichages obligatoires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Le règlement intérieur</a:t>
            </a:r>
          </a:p>
        </p:txBody>
      </p:sp>
      <p:sp>
        <p:nvSpPr>
          <p:cNvPr id="21" name="Espace réservé du pied de page 4">
            <a:extLst>
              <a:ext uri="{FF2B5EF4-FFF2-40B4-BE49-F238E27FC236}">
                <a16:creationId xmlns:a16="http://schemas.microsoft.com/office/drawing/2014/main" id="{C8F4E9C2-07F6-3BD6-3F45-35CA1B37A5D4}"/>
              </a:ext>
            </a:extLst>
          </p:cNvPr>
          <p:cNvSpPr txBox="1">
            <a:spLocks/>
          </p:cNvSpPr>
          <p:nvPr/>
        </p:nvSpPr>
        <p:spPr>
          <a:xfrm>
            <a:off x="1084952" y="9431651"/>
            <a:ext cx="5312398" cy="329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29361">
              <a:defRPr/>
            </a:pPr>
            <a:endParaRPr lang="fr-FR" sz="1088" i="1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614F5D1-4D92-C0B5-BC8A-B448F904090E}"/>
              </a:ext>
            </a:extLst>
          </p:cNvPr>
          <p:cNvSpPr txBox="1"/>
          <p:nvPr/>
        </p:nvSpPr>
        <p:spPr>
          <a:xfrm rot="16200000">
            <a:off x="-344575" y="913409"/>
            <a:ext cx="1867021" cy="372527"/>
          </a:xfrm>
          <a:prstGeom prst="rect">
            <a:avLst/>
          </a:prstGeom>
          <a:noFill/>
        </p:spPr>
        <p:txBody>
          <a:bodyPr wrap="square" lIns="94605" tIns="47302" rIns="94605" bIns="47302" rtlCol="0">
            <a:spAutoFit/>
          </a:bodyPr>
          <a:lstStyle>
            <a:defPPr>
              <a:defRPr lang="fr-FR"/>
            </a:defPPr>
            <a:lvl1pPr>
              <a:defRPr b="1">
                <a:solidFill>
                  <a:srgbClr val="F25B23"/>
                </a:solidFill>
              </a:defRPr>
            </a:lvl1pPr>
          </a:lstStyle>
          <a:p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</a:rPr>
              <a:t>PARCOURS RH</a:t>
            </a:r>
          </a:p>
        </p:txBody>
      </p:sp>
    </p:spTree>
    <p:extLst>
      <p:ext uri="{BB962C8B-B14F-4D97-AF65-F5344CB8AC3E}">
        <p14:creationId xmlns:p14="http://schemas.microsoft.com/office/powerpoint/2010/main" val="2765465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Image 46">
            <a:extLst>
              <a:ext uri="{FF2B5EF4-FFF2-40B4-BE49-F238E27FC236}">
                <a16:creationId xmlns:a16="http://schemas.microsoft.com/office/drawing/2014/main" id="{802BF7E7-2CE4-40CD-9B72-56B63330A5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1" r="85919"/>
          <a:stretch/>
        </p:blipFill>
        <p:spPr>
          <a:xfrm>
            <a:off x="0" y="0"/>
            <a:ext cx="737203" cy="9905999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9B76FE61-A2BE-40F1-A0CA-E3ED5A1EC5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765" y="3626772"/>
            <a:ext cx="261214" cy="261214"/>
          </a:xfrm>
          <a:prstGeom prst="rect">
            <a:avLst/>
          </a:prstGeom>
        </p:spPr>
      </p:pic>
      <p:pic>
        <p:nvPicPr>
          <p:cNvPr id="43" name="Image 42">
            <a:extLst>
              <a:ext uri="{FF2B5EF4-FFF2-40B4-BE49-F238E27FC236}">
                <a16:creationId xmlns:a16="http://schemas.microsoft.com/office/drawing/2014/main" id="{F1BB5531-B39B-49F3-84E6-71716109C1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765" y="4783157"/>
            <a:ext cx="261214" cy="261214"/>
          </a:xfrm>
          <a:prstGeom prst="rect">
            <a:avLst/>
          </a:prstGeom>
        </p:spPr>
      </p:pic>
      <p:pic>
        <p:nvPicPr>
          <p:cNvPr id="45" name="Image 44">
            <a:extLst>
              <a:ext uri="{FF2B5EF4-FFF2-40B4-BE49-F238E27FC236}">
                <a16:creationId xmlns:a16="http://schemas.microsoft.com/office/drawing/2014/main" id="{2A2BB9D6-1695-4775-9627-E727F4B371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71" y="5354143"/>
            <a:ext cx="261214" cy="261214"/>
          </a:xfrm>
          <a:prstGeom prst="rect">
            <a:avLst/>
          </a:prstGeom>
        </p:spPr>
      </p:pic>
      <p:pic>
        <p:nvPicPr>
          <p:cNvPr id="46" name="Image 45">
            <a:extLst>
              <a:ext uri="{FF2B5EF4-FFF2-40B4-BE49-F238E27FC236}">
                <a16:creationId xmlns:a16="http://schemas.microsoft.com/office/drawing/2014/main" id="{93E1B075-F8BC-496A-A019-27A595A4B8E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71" y="7022926"/>
            <a:ext cx="261214" cy="261214"/>
          </a:xfrm>
          <a:prstGeom prst="rect">
            <a:avLst/>
          </a:prstGeom>
        </p:spPr>
      </p:pic>
      <p:pic>
        <p:nvPicPr>
          <p:cNvPr id="48" name="Image 47">
            <a:extLst>
              <a:ext uri="{FF2B5EF4-FFF2-40B4-BE49-F238E27FC236}">
                <a16:creationId xmlns:a16="http://schemas.microsoft.com/office/drawing/2014/main" id="{23444C28-30F5-4D9B-A132-86BB83E089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0728" y="641614"/>
            <a:ext cx="589813" cy="589813"/>
          </a:xfrm>
          <a:prstGeom prst="rect">
            <a:avLst/>
          </a:prstGeom>
        </p:spPr>
      </p:pic>
      <p:pic>
        <p:nvPicPr>
          <p:cNvPr id="61" name="Image 60">
            <a:extLst>
              <a:ext uri="{FF2B5EF4-FFF2-40B4-BE49-F238E27FC236}">
                <a16:creationId xmlns:a16="http://schemas.microsoft.com/office/drawing/2014/main" id="{F9FB5537-DAE3-47C3-AE2E-9279AD62C5F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315" y="8990032"/>
            <a:ext cx="933731" cy="511756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7AF00689-BDD1-43CB-BABF-17DC1DCA43E9}"/>
              </a:ext>
            </a:extLst>
          </p:cNvPr>
          <p:cNvSpPr txBox="1"/>
          <p:nvPr/>
        </p:nvSpPr>
        <p:spPr>
          <a:xfrm>
            <a:off x="937185" y="6842805"/>
            <a:ext cx="5246272" cy="1739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632" defTabSz="829361">
              <a:defRPr/>
            </a:pPr>
            <a:r>
              <a:rPr lang="fr-FR" sz="1088" b="1" dirty="0">
                <a:solidFill>
                  <a:srgbClr val="71A8AC"/>
                </a:solidFill>
                <a:latin typeface="Calibri"/>
              </a:rPr>
              <a:t> ACCESSIBILITE PSH</a:t>
            </a:r>
          </a:p>
          <a:p>
            <a:pPr marL="80632" defTabSz="829361">
              <a:defRPr/>
            </a:pPr>
            <a:endParaRPr lang="fr-FR" sz="1088" b="1" dirty="0">
              <a:solidFill>
                <a:srgbClr val="71A8AC"/>
              </a:solidFill>
              <a:latin typeface="Calibri"/>
            </a:endParaRPr>
          </a:p>
          <a:p>
            <a:pPr defTabSz="829361">
              <a:defRPr/>
            </a:pPr>
            <a:r>
              <a:rPr lang="fr-FR" sz="907" dirty="0">
                <a:solidFill>
                  <a:srgbClr val="434343"/>
                </a:solidFill>
                <a:latin typeface="Calibri"/>
              </a:rPr>
              <a:t>A la Maison des Entreprises : </a:t>
            </a:r>
          </a:p>
          <a:p>
            <a:pPr marL="241897" indent="-241897" defTabSz="829361">
              <a:buFont typeface="Arial" panose="020B0604020202020204" pitchFamily="34" charset="0"/>
              <a:buChar char="•"/>
              <a:defRPr/>
            </a:pPr>
            <a:r>
              <a:rPr lang="fr-FR" sz="907" dirty="0">
                <a:solidFill>
                  <a:srgbClr val="434343"/>
                </a:solidFill>
                <a:latin typeface="Calibri"/>
              </a:rPr>
              <a:t>Salles de formation situées en RDC, accessibles en fauteuil roulant</a:t>
            </a:r>
          </a:p>
          <a:p>
            <a:pPr marL="241897" indent="-241897" defTabSz="829361">
              <a:buFont typeface="Arial" panose="020B0604020202020204" pitchFamily="34" charset="0"/>
              <a:buChar char="•"/>
              <a:defRPr/>
            </a:pPr>
            <a:r>
              <a:rPr lang="fr-FR" sz="907" dirty="0">
                <a:solidFill>
                  <a:srgbClr val="434343"/>
                </a:solidFill>
                <a:latin typeface="Calibri"/>
              </a:rPr>
              <a:t>Bâtiments accessibles par rampe d’accès</a:t>
            </a:r>
          </a:p>
          <a:p>
            <a:pPr marL="241897" indent="-241897" defTabSz="829361">
              <a:buFont typeface="Arial" panose="020B0604020202020204" pitchFamily="34" charset="0"/>
              <a:buChar char="•"/>
              <a:defRPr/>
            </a:pPr>
            <a:r>
              <a:rPr lang="fr-FR" sz="907" dirty="0">
                <a:solidFill>
                  <a:srgbClr val="434343"/>
                </a:solidFill>
                <a:latin typeface="Calibri"/>
              </a:rPr>
              <a:t>Places de parking réservées aux personnes en situation de handicap</a:t>
            </a:r>
          </a:p>
          <a:p>
            <a:pPr marL="241897" indent="-241897" defTabSz="829361">
              <a:buFont typeface="Arial" panose="020B0604020202020204" pitchFamily="34" charset="0"/>
              <a:buChar char="•"/>
              <a:defRPr/>
            </a:pPr>
            <a:r>
              <a:rPr lang="fr-FR" sz="907" dirty="0">
                <a:solidFill>
                  <a:srgbClr val="434343"/>
                </a:solidFill>
                <a:latin typeface="Calibri"/>
              </a:rPr>
              <a:t>Il est possible de mettre en place un accompagnement personnalisé en contactant le référent handicap de DEFI2 CONSEIL…</a:t>
            </a:r>
          </a:p>
          <a:p>
            <a:pPr defTabSz="829361">
              <a:defRPr/>
            </a:pPr>
            <a:endParaRPr lang="fr-FR" sz="1088" b="1" dirty="0">
              <a:solidFill>
                <a:prstClr val="white"/>
              </a:solidFill>
              <a:latin typeface="Calibri"/>
            </a:endParaRPr>
          </a:p>
          <a:p>
            <a:pPr defTabSz="829361">
              <a:defRPr/>
            </a:pPr>
            <a:r>
              <a:rPr lang="fr-FR" sz="907" dirty="0">
                <a:solidFill>
                  <a:srgbClr val="434343"/>
                </a:solidFill>
                <a:latin typeface="Calibri"/>
              </a:rPr>
              <a:t>En entreprise : </a:t>
            </a:r>
          </a:p>
          <a:p>
            <a:pPr marL="241897" indent="-241897" defTabSz="829361">
              <a:buFont typeface="Arial" panose="020B0604020202020204" pitchFamily="34" charset="0"/>
              <a:buChar char="•"/>
              <a:defRPr/>
            </a:pPr>
            <a:r>
              <a:rPr lang="fr-FR" sz="907" dirty="0">
                <a:solidFill>
                  <a:srgbClr val="434343"/>
                </a:solidFill>
                <a:latin typeface="Calibri"/>
              </a:rPr>
              <a:t>Selon les conditions d’accessibilité de l’entreprise</a:t>
            </a:r>
            <a:endParaRPr lang="fr-FR" sz="1088" b="1" dirty="0">
              <a:solidFill>
                <a:srgbClr val="71A8AC"/>
              </a:solidFill>
              <a:latin typeface="Calibri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C44AE1E-988D-4FDB-86A5-095FF3A0796A}"/>
              </a:ext>
            </a:extLst>
          </p:cNvPr>
          <p:cNvSpPr txBox="1"/>
          <p:nvPr/>
        </p:nvSpPr>
        <p:spPr>
          <a:xfrm>
            <a:off x="895088" y="8827313"/>
            <a:ext cx="2009045" cy="594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29361">
              <a:defRPr/>
            </a:pPr>
            <a:r>
              <a:rPr lang="fr-FR" sz="816" dirty="0">
                <a:solidFill>
                  <a:srgbClr val="434343"/>
                </a:solidFill>
                <a:latin typeface="Calibri"/>
              </a:rPr>
              <a:t>Michaël BERTREUX</a:t>
            </a:r>
          </a:p>
          <a:p>
            <a:pPr algn="ctr" defTabSz="829361">
              <a:defRPr/>
            </a:pPr>
            <a:r>
              <a:rPr lang="fr-FR" sz="816" dirty="0">
                <a:solidFill>
                  <a:srgbClr val="434343"/>
                </a:solidFill>
                <a:latin typeface="Calibri"/>
              </a:rPr>
              <a:t>Tél : 06.33.01.47.93</a:t>
            </a:r>
          </a:p>
          <a:p>
            <a:pPr algn="ctr" defTabSz="829361">
              <a:defRPr/>
            </a:pPr>
            <a:r>
              <a:rPr lang="fr-FR" sz="816" dirty="0">
                <a:solidFill>
                  <a:srgbClr val="434343"/>
                </a:solidFill>
                <a:latin typeface="Calibri"/>
              </a:rPr>
              <a:t>mbertreux@maisondesentreprises.com</a:t>
            </a:r>
          </a:p>
          <a:p>
            <a:pPr algn="ctr" defTabSz="829361">
              <a:defRPr/>
            </a:pPr>
            <a:endParaRPr lang="fr-FR" sz="816" dirty="0">
              <a:solidFill>
                <a:srgbClr val="434343"/>
              </a:solidFill>
              <a:latin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99FE4E-468F-4ED3-BE8D-517B7A28DAC7}"/>
              </a:ext>
            </a:extLst>
          </p:cNvPr>
          <p:cNvSpPr/>
          <p:nvPr/>
        </p:nvSpPr>
        <p:spPr>
          <a:xfrm>
            <a:off x="1465011" y="8619153"/>
            <a:ext cx="1085554" cy="245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829361">
              <a:defRPr/>
            </a:pPr>
            <a:r>
              <a:rPr lang="fr-FR" sz="998" b="1" dirty="0">
                <a:solidFill>
                  <a:srgbClr val="71A8AC"/>
                </a:solidFill>
                <a:latin typeface="Calibri"/>
              </a:rPr>
              <a:t>VOTRE CONTACT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1E107D-4931-4509-A7DF-2588F082993E}"/>
              </a:ext>
            </a:extLst>
          </p:cNvPr>
          <p:cNvSpPr/>
          <p:nvPr/>
        </p:nvSpPr>
        <p:spPr>
          <a:xfrm>
            <a:off x="937185" y="8628322"/>
            <a:ext cx="1871959" cy="661595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361">
              <a:defRPr/>
            </a:pPr>
            <a:endParaRPr lang="fr-FR" sz="1633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6938F583-338F-427D-B7B4-64935885EA5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09" y="8674735"/>
            <a:ext cx="482059" cy="482059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117DBD80-E450-4601-AF09-D7D824548372}"/>
              </a:ext>
            </a:extLst>
          </p:cNvPr>
          <p:cNvSpPr txBox="1"/>
          <p:nvPr/>
        </p:nvSpPr>
        <p:spPr>
          <a:xfrm>
            <a:off x="904009" y="6112061"/>
            <a:ext cx="4993706" cy="818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3512" algn="just"/>
            <a:r>
              <a:rPr lang="fr-FR" sz="1088" b="1" dirty="0">
                <a:solidFill>
                  <a:srgbClr val="225B7B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fr-FR" sz="1088" b="1" dirty="0">
                <a:solidFill>
                  <a:srgbClr val="71A8AC"/>
                </a:solidFill>
                <a:latin typeface="+mj-lt"/>
                <a:ea typeface="+mj-ea"/>
                <a:cs typeface="+mj-cs"/>
              </a:rPr>
              <a:t>VALIDATION</a:t>
            </a:r>
          </a:p>
          <a:p>
            <a:pPr marL="83512" algn="just"/>
            <a:r>
              <a:rPr lang="fr-FR" sz="907" b="1" dirty="0">
                <a:solidFill>
                  <a:srgbClr val="225B7B"/>
                </a:solidFill>
                <a:ea typeface="+mj-ea"/>
                <a:cs typeface="+mj-cs"/>
              </a:rPr>
              <a:t> </a:t>
            </a:r>
            <a:endParaRPr lang="fr-FR" sz="907" dirty="0">
              <a:solidFill>
                <a:srgbClr val="225B7B"/>
              </a:solidFill>
              <a:ea typeface="+mj-ea"/>
              <a:cs typeface="+mj-cs"/>
            </a:endParaRPr>
          </a:p>
          <a:p>
            <a:pPr marL="241897" indent="-158385" algn="just">
              <a:buFont typeface="Arial" panose="020B0604020202020204" pitchFamily="34" charset="0"/>
              <a:buChar char="•"/>
            </a:pPr>
            <a:r>
              <a:rPr lang="fr-FR" sz="907" dirty="0"/>
              <a:t>Une attestation de formation sera remise à l’issue du parcours de formation.</a:t>
            </a:r>
          </a:p>
          <a:p>
            <a:pPr marL="241897" indent="-158385" algn="just">
              <a:buFont typeface="Arial" panose="020B0604020202020204" pitchFamily="34" charset="0"/>
              <a:buChar char="•"/>
            </a:pPr>
            <a:r>
              <a:rPr lang="fr-FR" sz="907" dirty="0"/>
              <a:t>Possibilité de certification à l’issue du parcours complet  - 3,5 jours (préparation et jury)</a:t>
            </a:r>
          </a:p>
          <a:p>
            <a:pPr marL="241897" indent="-158385" algn="just">
              <a:buFont typeface="Arial" panose="020B0604020202020204" pitchFamily="34" charset="0"/>
              <a:buChar char="•"/>
            </a:pPr>
            <a:endParaRPr lang="fr-FR" sz="907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9D44E4D1-FE9A-4CF9-9099-5DC709E4C4C4}"/>
              </a:ext>
            </a:extLst>
          </p:cNvPr>
          <p:cNvSpPr txBox="1"/>
          <p:nvPr/>
        </p:nvSpPr>
        <p:spPr>
          <a:xfrm>
            <a:off x="904009" y="5218317"/>
            <a:ext cx="5236064" cy="1100483"/>
          </a:xfrm>
          <a:prstGeom prst="rect">
            <a:avLst/>
          </a:prstGeom>
          <a:noFill/>
          <a:ln>
            <a:noFill/>
          </a:ln>
        </p:spPr>
        <p:txBody>
          <a:bodyPr wrap="square" lIns="94605" tIns="47302" rIns="94605" bIns="47302" rtlCol="0">
            <a:spAutoFit/>
          </a:bodyPr>
          <a:lstStyle/>
          <a:p>
            <a:pPr marL="83512" algn="just"/>
            <a:r>
              <a:rPr lang="fr-FR" sz="1088" b="1" dirty="0">
                <a:solidFill>
                  <a:srgbClr val="225B7B"/>
                </a:solidFill>
                <a:ea typeface="+mj-ea"/>
                <a:cs typeface="+mj-cs"/>
              </a:rPr>
              <a:t>    </a:t>
            </a:r>
            <a:r>
              <a:rPr lang="fr-FR" sz="1088" b="1" dirty="0">
                <a:solidFill>
                  <a:srgbClr val="71A8AC"/>
                </a:solidFill>
                <a:ea typeface="+mj-ea"/>
                <a:cs typeface="+mj-cs"/>
              </a:rPr>
              <a:t>SUIVI ET ÉVALUATION</a:t>
            </a:r>
          </a:p>
          <a:p>
            <a:pPr marL="88692"/>
            <a:endParaRPr lang="fr-FR" sz="907" dirty="0">
              <a:solidFill>
                <a:srgbClr val="434343"/>
              </a:solidFill>
            </a:endParaRPr>
          </a:p>
          <a:p>
            <a:pPr marL="274289" indent="-185598" algn="just">
              <a:buFont typeface="Arial" panose="020B0604020202020204" pitchFamily="34" charset="0"/>
              <a:buChar char="•"/>
            </a:pPr>
            <a:r>
              <a:rPr lang="fr-FR" sz="907" dirty="0"/>
              <a:t>Quizz</a:t>
            </a:r>
          </a:p>
          <a:p>
            <a:pPr marL="274289" indent="-185598" algn="just">
              <a:buFont typeface="Arial" panose="020B0604020202020204" pitchFamily="34" charset="0"/>
              <a:buChar char="•"/>
            </a:pPr>
            <a:r>
              <a:rPr lang="fr-FR" sz="907" dirty="0"/>
              <a:t>Mises en situations</a:t>
            </a:r>
          </a:p>
          <a:p>
            <a:pPr marL="274289" indent="-185598" algn="just">
              <a:buFont typeface="Arial" panose="020B0604020202020204" pitchFamily="34" charset="0"/>
              <a:buChar char="•"/>
            </a:pPr>
            <a:r>
              <a:rPr lang="fr-FR" sz="907" dirty="0"/>
              <a:t>Une fiche d'évaluation à chaud sera remplie par chacun des stagiaires.</a:t>
            </a:r>
          </a:p>
          <a:p>
            <a:pPr marL="274289" indent="-185598" algn="just">
              <a:buFont typeface="Arial" panose="020B0604020202020204" pitchFamily="34" charset="0"/>
              <a:buChar char="•"/>
            </a:pPr>
            <a:endParaRPr lang="fr-FR" sz="907" dirty="0"/>
          </a:p>
          <a:p>
            <a:pPr marL="274289" indent="-185598" algn="just">
              <a:buFont typeface="Arial" panose="020B0604020202020204" pitchFamily="34" charset="0"/>
              <a:buChar char="•"/>
            </a:pPr>
            <a:endParaRPr lang="fr-FR" sz="907" dirty="0"/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4E713330-B2C1-4C1A-9D9F-079FEC606281}"/>
              </a:ext>
            </a:extLst>
          </p:cNvPr>
          <p:cNvCxnSpPr/>
          <p:nvPr/>
        </p:nvCxnSpPr>
        <p:spPr>
          <a:xfrm flipV="1">
            <a:off x="1027905" y="5276144"/>
            <a:ext cx="0" cy="155998"/>
          </a:xfrm>
          <a:prstGeom prst="line">
            <a:avLst/>
          </a:prstGeom>
          <a:ln w="28575">
            <a:solidFill>
              <a:srgbClr val="E145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99888191-2DAB-4257-899A-E533F54ABBED}"/>
              </a:ext>
            </a:extLst>
          </p:cNvPr>
          <p:cNvCxnSpPr/>
          <p:nvPr/>
        </p:nvCxnSpPr>
        <p:spPr>
          <a:xfrm flipV="1">
            <a:off x="1027905" y="6162802"/>
            <a:ext cx="0" cy="155998"/>
          </a:xfrm>
          <a:prstGeom prst="line">
            <a:avLst/>
          </a:prstGeom>
          <a:ln w="28575">
            <a:solidFill>
              <a:srgbClr val="E145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5F87E367-43FA-4B8E-A33A-3833D06911E2}"/>
              </a:ext>
            </a:extLst>
          </p:cNvPr>
          <p:cNvCxnSpPr/>
          <p:nvPr/>
        </p:nvCxnSpPr>
        <p:spPr>
          <a:xfrm flipV="1">
            <a:off x="1027905" y="6866928"/>
            <a:ext cx="0" cy="155998"/>
          </a:xfrm>
          <a:prstGeom prst="line">
            <a:avLst/>
          </a:prstGeom>
          <a:ln w="28575">
            <a:solidFill>
              <a:srgbClr val="E145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CA02BCD6-D49C-4DD9-A5AB-0DCFBF1AEDAB}"/>
              </a:ext>
            </a:extLst>
          </p:cNvPr>
          <p:cNvSpPr txBox="1"/>
          <p:nvPr/>
        </p:nvSpPr>
        <p:spPr>
          <a:xfrm>
            <a:off x="1016610" y="3556513"/>
            <a:ext cx="5246272" cy="1653390"/>
          </a:xfrm>
          <a:prstGeom prst="rect">
            <a:avLst/>
          </a:prstGeom>
          <a:noFill/>
          <a:ln>
            <a:noFill/>
          </a:ln>
        </p:spPr>
        <p:txBody>
          <a:bodyPr wrap="square" lIns="94605" tIns="47302" rIns="94605" bIns="47302" rtlCol="0">
            <a:spAutoFit/>
          </a:bodyPr>
          <a:lstStyle/>
          <a:p>
            <a:pPr marL="83512" algn="just"/>
            <a:r>
              <a:rPr lang="fr-FR" sz="1088" b="1" dirty="0">
                <a:solidFill>
                  <a:srgbClr val="225B7B"/>
                </a:solidFill>
                <a:ea typeface="+mj-ea"/>
                <a:cs typeface="+mj-cs"/>
              </a:rPr>
              <a:t> </a:t>
            </a:r>
            <a:r>
              <a:rPr lang="fr-FR" sz="1088" b="1" dirty="0">
                <a:solidFill>
                  <a:srgbClr val="71A8AC"/>
                </a:solidFill>
                <a:latin typeface="+mj-lt"/>
                <a:ea typeface="+mj-ea"/>
                <a:cs typeface="+mj-cs"/>
              </a:rPr>
              <a:t>METHODES ET MOYENS PEDAGOGIQUES </a:t>
            </a:r>
          </a:p>
          <a:p>
            <a:pPr algn="just">
              <a:lnSpc>
                <a:spcPct val="115000"/>
              </a:lnSpc>
            </a:pPr>
            <a:endParaRPr lang="fr-FR" sz="907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fr-FR" sz="907" dirty="0">
                <a:ea typeface="Calibri" panose="020F0502020204030204" pitchFamily="34" charset="0"/>
                <a:cs typeface="Times New Roman" panose="02020603050405020304" pitchFamily="18" charset="0"/>
              </a:rPr>
              <a:t>Parcours inter-entreprises avec :</a:t>
            </a:r>
          </a:p>
          <a:p>
            <a:pPr marL="171450" indent="-1714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907" dirty="0">
                <a:ea typeface="Calibri" panose="020F0502020204030204" pitchFamily="34" charset="0"/>
                <a:cs typeface="Times New Roman" panose="02020603050405020304" pitchFamily="18" charset="0"/>
              </a:rPr>
              <a:t>Transfert de compétences théoriques  </a:t>
            </a:r>
          </a:p>
          <a:p>
            <a:pPr marL="171450" indent="-1714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907" dirty="0">
                <a:ea typeface="Calibri" panose="020F0502020204030204" pitchFamily="34" charset="0"/>
                <a:cs typeface="Times New Roman" panose="02020603050405020304" pitchFamily="18" charset="0"/>
              </a:rPr>
              <a:t>Mises en action terrain </a:t>
            </a:r>
          </a:p>
          <a:p>
            <a:pPr marL="171450" indent="-1714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907" dirty="0">
                <a:ea typeface="Calibri" panose="020F0502020204030204" pitchFamily="34" charset="0"/>
                <a:cs typeface="Times New Roman" panose="02020603050405020304" pitchFamily="18" charset="0"/>
              </a:rPr>
              <a:t>Apprentissage axé sur l’expérimentation, le partage d’expériences et l’interactivité</a:t>
            </a:r>
          </a:p>
          <a:p>
            <a:pPr marL="81784" algn="just">
              <a:lnSpc>
                <a:spcPct val="115000"/>
              </a:lnSpc>
              <a:spcAft>
                <a:spcPts val="907"/>
              </a:spcAft>
            </a:pPr>
            <a:endParaRPr lang="fr-FR" sz="907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1784" algn="just">
              <a:lnSpc>
                <a:spcPct val="115000"/>
              </a:lnSpc>
              <a:spcAft>
                <a:spcPts val="907"/>
              </a:spcAft>
            </a:pPr>
            <a:r>
              <a:rPr lang="fr-FR" sz="907" i="1" dirty="0">
                <a:ea typeface="Calibri" panose="020F0502020204030204" pitchFamily="34" charset="0"/>
                <a:cs typeface="Times New Roman" panose="02020603050405020304" pitchFamily="18" charset="0"/>
              </a:rPr>
              <a:t>Le stagiaire se placera en position d’acteur de sa formation et validera à chaque module ses apprentissages qu’il pourra mettre en œuvre directement sur le terrain.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C281E5E-89EB-4214-F975-857DB45E1252}"/>
              </a:ext>
            </a:extLst>
          </p:cNvPr>
          <p:cNvSpPr txBox="1"/>
          <p:nvPr/>
        </p:nvSpPr>
        <p:spPr>
          <a:xfrm>
            <a:off x="3902162" y="2124373"/>
            <a:ext cx="2804872" cy="1356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907" b="1" dirty="0">
                <a:solidFill>
                  <a:srgbClr val="006D7B"/>
                </a:solidFill>
              </a:rPr>
              <a:t>Module 8 : Gérer la paie (1,5j)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Identifier le cadre général et juridique et la structure du bulletin de paie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Déterminer le salaire brut, les charges sociales et les éléments de rémunération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Etablir les opérations annexes à la paie et délivrer les fiches de paie en conformité avec la législation en vigueur.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Maitriser les éléments de paie relatifs au départ d’un salarié</a:t>
            </a:r>
          </a:p>
          <a:p>
            <a:pPr algn="just"/>
            <a:endParaRPr lang="fr-FR" sz="907" b="1" dirty="0">
              <a:solidFill>
                <a:srgbClr val="006D7B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BE1CD2E-22AF-96EF-F490-D7F9E6E01C11}"/>
              </a:ext>
            </a:extLst>
          </p:cNvPr>
          <p:cNvSpPr txBox="1"/>
          <p:nvPr/>
        </p:nvSpPr>
        <p:spPr>
          <a:xfrm>
            <a:off x="3902162" y="1352788"/>
            <a:ext cx="2676548" cy="1001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907" b="1" dirty="0">
                <a:solidFill>
                  <a:srgbClr val="006D7B"/>
                </a:solidFill>
              </a:rPr>
              <a:t>Module 7 : Fiabiliser ses actions HSE (1j)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Le cadre réglementaire en matière de santé et sécurité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Les principes de la mise en place d’une démarche de prévention en entreprise. 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Création et mise à jour de son document unique</a:t>
            </a:r>
          </a:p>
          <a:p>
            <a:pPr algn="just"/>
            <a:endParaRPr lang="fr-FR" sz="1800" dirty="0">
              <a:solidFill>
                <a:srgbClr val="434343"/>
              </a:solidFill>
              <a:latin typeface="+mj-lt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6F849AB-A483-8975-04D7-9AD16EE6AF4F}"/>
              </a:ext>
            </a:extLst>
          </p:cNvPr>
          <p:cNvSpPr txBox="1"/>
          <p:nvPr/>
        </p:nvSpPr>
        <p:spPr>
          <a:xfrm>
            <a:off x="1068337" y="1381450"/>
            <a:ext cx="2804871" cy="10936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907" b="1" dirty="0">
                <a:solidFill>
                  <a:srgbClr val="006D7B"/>
                </a:solidFill>
              </a:rPr>
              <a:t>Module 5  : Manager les compétences (1,5j)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Les différents entretiens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Liens entre compétences, motivation, performance et organisation du travail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Mise en place d’un plan de développement des compétences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Les outils d’évaluation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</a:rPr>
              <a:t>Gestion administrative et financière de la formation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C2B3110F-A0AF-694C-0653-B7A860A81E9B}"/>
              </a:ext>
            </a:extLst>
          </p:cNvPr>
          <p:cNvCxnSpPr/>
          <p:nvPr/>
        </p:nvCxnSpPr>
        <p:spPr>
          <a:xfrm flipV="1">
            <a:off x="1027905" y="3654989"/>
            <a:ext cx="0" cy="155998"/>
          </a:xfrm>
          <a:prstGeom prst="line">
            <a:avLst/>
          </a:prstGeom>
          <a:ln w="28575">
            <a:solidFill>
              <a:srgbClr val="E145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7340075-E06C-234A-1DF9-145F4B0CCD1B}"/>
              </a:ext>
            </a:extLst>
          </p:cNvPr>
          <p:cNvSpPr/>
          <p:nvPr/>
        </p:nvSpPr>
        <p:spPr>
          <a:xfrm>
            <a:off x="905401" y="281259"/>
            <a:ext cx="5673309" cy="711081"/>
          </a:xfrm>
          <a:prstGeom prst="rect">
            <a:avLst/>
          </a:prstGeom>
        </p:spPr>
        <p:txBody>
          <a:bodyPr wrap="square" lIns="94605" tIns="47302" rIns="94605" bIns="47302">
            <a:spAutoFit/>
          </a:bodyPr>
          <a:lstStyle/>
          <a:p>
            <a:r>
              <a:rPr lang="fr-FR" sz="2000" dirty="0">
                <a:solidFill>
                  <a:srgbClr val="006D7B"/>
                </a:solidFill>
                <a:latin typeface="Century Gothic" panose="020B0502020202020204" pitchFamily="34" charset="0"/>
              </a:rPr>
              <a:t>Comprendre et appréhender les missions de la fonction RH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EC13A37D-9F84-A48F-E744-DE44D2D21D70}"/>
              </a:ext>
            </a:extLst>
          </p:cNvPr>
          <p:cNvGrpSpPr/>
          <p:nvPr/>
        </p:nvGrpSpPr>
        <p:grpSpPr>
          <a:xfrm>
            <a:off x="995110" y="1063837"/>
            <a:ext cx="1421317" cy="259751"/>
            <a:chOff x="1247387" y="7579024"/>
            <a:chExt cx="1567069" cy="286387"/>
          </a:xfrm>
        </p:grpSpPr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A1C16279-3D66-5062-3EEE-2C25E34E42CF}"/>
                </a:ext>
              </a:extLst>
            </p:cNvPr>
            <p:cNvCxnSpPr/>
            <p:nvPr/>
          </p:nvCxnSpPr>
          <p:spPr>
            <a:xfrm flipV="1">
              <a:off x="1247387" y="7636039"/>
              <a:ext cx="0" cy="171995"/>
            </a:xfrm>
            <a:prstGeom prst="line">
              <a:avLst/>
            </a:prstGeom>
            <a:ln w="28575">
              <a:solidFill>
                <a:srgbClr val="E1450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47D43EE-61C2-894E-18B4-253259878E5C}"/>
                </a:ext>
              </a:extLst>
            </p:cNvPr>
            <p:cNvSpPr/>
            <p:nvPr/>
          </p:nvSpPr>
          <p:spPr>
            <a:xfrm>
              <a:off x="1283545" y="7579024"/>
              <a:ext cx="1530911" cy="2863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088" b="1" dirty="0">
                  <a:solidFill>
                    <a:srgbClr val="71A8AC"/>
                  </a:solidFill>
                </a:rPr>
                <a:t> PROGRAMME SUITE</a:t>
              </a:r>
              <a:endParaRPr lang="fr-FR" sz="1088" dirty="0">
                <a:solidFill>
                  <a:srgbClr val="71A8AC"/>
                </a:solidFill>
              </a:endParaRPr>
            </a:p>
          </p:txBody>
        </p:sp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5C18EFF6-9B47-39F1-0E9C-D7F0221A9BA8}"/>
              </a:ext>
            </a:extLst>
          </p:cNvPr>
          <p:cNvSpPr txBox="1"/>
          <p:nvPr/>
        </p:nvSpPr>
        <p:spPr>
          <a:xfrm rot="16200000">
            <a:off x="-3857247" y="4206792"/>
            <a:ext cx="8322363" cy="542125"/>
          </a:xfrm>
          <a:prstGeom prst="rect">
            <a:avLst/>
          </a:prstGeom>
          <a:noFill/>
        </p:spPr>
        <p:txBody>
          <a:bodyPr wrap="square" lIns="94605" tIns="47302" rIns="94605" bIns="47302" rtlCol="0">
            <a:spAutoFit/>
          </a:bodyPr>
          <a:lstStyle>
            <a:defPPr>
              <a:defRPr lang="fr-FR"/>
            </a:defPPr>
            <a:lvl1pPr>
              <a:defRPr b="1">
                <a:solidFill>
                  <a:srgbClr val="F25B23"/>
                </a:solidFill>
              </a:defRPr>
            </a:lvl1pPr>
          </a:lstStyle>
          <a:p>
            <a:r>
              <a:rPr lang="fr-FR" sz="2902" b="0" dirty="0">
                <a:solidFill>
                  <a:schemeClr val="bg1"/>
                </a:solidFill>
                <a:latin typeface="Century Gothic" panose="020B0502020202020204" pitchFamily="34" charset="0"/>
              </a:rPr>
              <a:t>DEVELOPPEMENT RESSOURCES HUMAINES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3B32BBFB-C209-3B65-4626-B4478DDD2619}"/>
              </a:ext>
            </a:extLst>
          </p:cNvPr>
          <p:cNvSpPr txBox="1"/>
          <p:nvPr/>
        </p:nvSpPr>
        <p:spPr>
          <a:xfrm rot="16200000">
            <a:off x="-344575" y="913409"/>
            <a:ext cx="1867021" cy="372527"/>
          </a:xfrm>
          <a:prstGeom prst="rect">
            <a:avLst/>
          </a:prstGeom>
          <a:noFill/>
        </p:spPr>
        <p:txBody>
          <a:bodyPr wrap="square" lIns="94605" tIns="47302" rIns="94605" bIns="47302" rtlCol="0">
            <a:spAutoFit/>
          </a:bodyPr>
          <a:lstStyle>
            <a:defPPr>
              <a:defRPr lang="fr-FR"/>
            </a:defPPr>
            <a:lvl1pPr>
              <a:defRPr b="1">
                <a:solidFill>
                  <a:srgbClr val="F25B23"/>
                </a:solidFill>
              </a:defRPr>
            </a:lvl1pPr>
          </a:lstStyle>
          <a:p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</a:rPr>
              <a:t>PARCOURS RH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AF79A7F-1AA2-77EE-3B0E-A296743467C7}"/>
              </a:ext>
            </a:extLst>
          </p:cNvPr>
          <p:cNvSpPr txBox="1"/>
          <p:nvPr/>
        </p:nvSpPr>
        <p:spPr>
          <a:xfrm>
            <a:off x="1063409" y="2501258"/>
            <a:ext cx="2676548" cy="1003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907" b="1" dirty="0">
                <a:solidFill>
                  <a:srgbClr val="006D7B"/>
                </a:solidFill>
              </a:rPr>
              <a:t>Module 6  : Mener une démarche prévisionnelle de ses emplois et compétences adaptée à son effectif </a:t>
            </a:r>
            <a:r>
              <a:rPr lang="fr-FR" sz="907" b="1" dirty="0">
                <a:solidFill>
                  <a:srgbClr val="1E7A88"/>
                </a:solidFill>
              </a:rPr>
              <a:t>(1j)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  <a:latin typeface="+mj-lt"/>
              </a:rPr>
              <a:t>Analyser la situation de l’emploi et les besoins au sein de l’organisation</a:t>
            </a:r>
          </a:p>
          <a:p>
            <a:pPr marL="155505" indent="-155505" algn="just"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rgbClr val="434343"/>
                </a:solidFill>
                <a:latin typeface="+mj-lt"/>
              </a:rPr>
              <a:t>Construire son référentiel de compétences / de polyvalence</a:t>
            </a:r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FFB43CF2-D7AF-F03F-826F-BED60E078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2592" y="9496271"/>
            <a:ext cx="5312398" cy="516373"/>
          </a:xfrm>
        </p:spPr>
        <p:txBody>
          <a:bodyPr/>
          <a:lstStyle/>
          <a:p>
            <a:pPr defTabSz="829361">
              <a:defRPr/>
            </a:pPr>
            <a:r>
              <a:rPr lang="fr-FR" i="1" dirty="0">
                <a:solidFill>
                  <a:prstClr val="black">
                    <a:tint val="75000"/>
                  </a:prstClr>
                </a:solidFill>
                <a:latin typeface="Calibri"/>
              </a:rPr>
              <a:t>Réf. : COM - FO – Comprendre et appréhender les missions de la fonction RH </a:t>
            </a:r>
          </a:p>
          <a:p>
            <a:pPr defTabSz="829361">
              <a:defRPr/>
            </a:pPr>
            <a:r>
              <a:rPr lang="fr-FR" i="1" dirty="0">
                <a:solidFill>
                  <a:prstClr val="black">
                    <a:tint val="75000"/>
                  </a:prstClr>
                </a:solidFill>
                <a:latin typeface="Calibri"/>
              </a:rPr>
              <a:t>V1 02/10/2023</a:t>
            </a:r>
          </a:p>
        </p:txBody>
      </p:sp>
    </p:spTree>
    <p:extLst>
      <p:ext uri="{BB962C8B-B14F-4D97-AF65-F5344CB8AC3E}">
        <p14:creationId xmlns:p14="http://schemas.microsoft.com/office/powerpoint/2010/main" val="41036096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2305</TotalTime>
  <Words>901</Words>
  <Application>Microsoft Office PowerPoint</Application>
  <PresentationFormat>Format A4 (210 x 297 mm)</PresentationFormat>
  <Paragraphs>146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Anaïs PATIN</dc:creator>
  <cp:lastModifiedBy>Emmanuelle GAUTHERON</cp:lastModifiedBy>
  <cp:revision>271</cp:revision>
  <cp:lastPrinted>2023-10-02T07:42:34Z</cp:lastPrinted>
  <dcterms:created xsi:type="dcterms:W3CDTF">2020-05-12T09:27:40Z</dcterms:created>
  <dcterms:modified xsi:type="dcterms:W3CDTF">2023-10-02T08:39:04Z</dcterms:modified>
</cp:coreProperties>
</file>